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07.03.2021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23528" y="5968783"/>
            <a:ext cx="9036496" cy="864096"/>
          </a:xfrm>
        </p:spPr>
        <p:txBody>
          <a:bodyPr>
            <a:normAutofit fontScale="55000" lnSpcReduction="20000"/>
          </a:bodyPr>
          <a:lstStyle/>
          <a:p>
            <a:r>
              <a:rPr lang="pl-P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Rounded MT Bold" panose="020F0704030504030204" pitchFamily="34" charset="0"/>
              </a:rPr>
              <a:t>ŚWIETLICA </a:t>
            </a:r>
            <a:r>
              <a:rPr lang="pl-P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Rounded MT Bold" panose="020F0704030504030204" pitchFamily="34" charset="0"/>
              </a:rPr>
              <a:t>ONLINE - </a:t>
            </a:r>
            <a:r>
              <a:rPr lang="pl-PL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 Rounded MT Bold" panose="020F0704030504030204" pitchFamily="34" charset="0"/>
              </a:rPr>
              <a:t>ZAJĘCIA SPORTOWE</a:t>
            </a:r>
            <a:endParaRPr lang="pl-PL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1206332" y="396874"/>
            <a:ext cx="69317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Rounded MT Bold" panose="020F0704030504030204" pitchFamily="34" charset="0"/>
              </a:rPr>
              <a:t>BĄDŹ BEZPIECZNY </a:t>
            </a:r>
          </a:p>
          <a:p>
            <a:pPr algn="ctr"/>
            <a:r>
              <a:rPr lang="pl-PL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Rounded MT Bold" panose="020F0704030504030204" pitchFamily="34" charset="0"/>
              </a:rPr>
              <a:t>NA ROWERZE</a:t>
            </a:r>
            <a:endParaRPr lang="pl-PL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4384" y="2204864"/>
            <a:ext cx="4104456" cy="3383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74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136904" cy="6192688"/>
          </a:xfrm>
        </p:spPr>
        <p:txBody>
          <a:bodyPr>
            <a:normAutofit fontScale="92500" lnSpcReduction="20000"/>
          </a:bodyPr>
          <a:lstStyle/>
          <a:p>
            <a:pPr marL="45720" indent="0" algn="ctr">
              <a:buNone/>
            </a:pPr>
            <a:r>
              <a:rPr lang="pl-PL" sz="3900" b="1" dirty="0">
                <a:solidFill>
                  <a:srgbClr val="FF0000"/>
                </a:solidFill>
              </a:rPr>
              <a:t>8 zasada </a:t>
            </a:r>
            <a:endParaRPr lang="pl-PL" sz="39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pl-PL" sz="3900" b="1" dirty="0" smtClean="0">
                <a:solidFill>
                  <a:srgbClr val="FF0000"/>
                </a:solidFill>
              </a:rPr>
              <a:t>Zaplanuj </a:t>
            </a:r>
            <a:r>
              <a:rPr lang="pl-PL" sz="3900" b="1" dirty="0">
                <a:solidFill>
                  <a:srgbClr val="FF0000"/>
                </a:solidFill>
              </a:rPr>
              <a:t>swoją trasę zawczasu </a:t>
            </a:r>
            <a:endParaRPr lang="pl-PL" sz="39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3600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3000" dirty="0" smtClean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pl-PL" sz="30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pl-PL" sz="3000" dirty="0" smtClean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pl-PL" sz="3000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pl-PL" sz="3000" dirty="0" smtClean="0">
                <a:solidFill>
                  <a:schemeClr val="tx1"/>
                </a:solidFill>
              </a:rPr>
              <a:t>Czasem </a:t>
            </a:r>
            <a:r>
              <a:rPr lang="pl-PL" sz="3000" dirty="0">
                <a:solidFill>
                  <a:schemeClr val="tx1"/>
                </a:solidFill>
              </a:rPr>
              <a:t>warto wybrać dłuższą, ale </a:t>
            </a:r>
            <a:r>
              <a:rPr lang="pl-PL" sz="3000" dirty="0" smtClean="0">
                <a:solidFill>
                  <a:schemeClr val="tx1"/>
                </a:solidFill>
              </a:rPr>
              <a:t>łatwiejszą                  </a:t>
            </a:r>
            <a:r>
              <a:rPr lang="pl-PL" sz="3000" dirty="0">
                <a:solidFill>
                  <a:schemeClr val="tx1"/>
                </a:solidFill>
              </a:rPr>
              <a:t>i bezpieczniejszą trasę, która wiedzie z dala od ruchliwych ulic. Niestety infrastruktura rowerowa nie jest idealna i wiele ścieżek rowerowych niespodziewanie się kończy. Dlatego warto przemyśleć wcześniej trasę, którą będziesz jechał.</a:t>
            </a:r>
            <a:endParaRPr lang="pl-PL" sz="3000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endParaRPr lang="pl-PL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89" y="1844824"/>
            <a:ext cx="2905758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95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179512" y="476672"/>
            <a:ext cx="8496944" cy="6192688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45720" indent="0" algn="ctr">
              <a:buNone/>
            </a:pPr>
            <a:r>
              <a:rPr lang="pl-PL" sz="3600" dirty="0">
                <a:ln w="11430"/>
                <a:solidFill>
                  <a:schemeClr val="tx1"/>
                </a:solidFill>
                <a:latin typeface="+mj-lt"/>
              </a:rPr>
              <a:t>Nade wszystko jednak, pamiętaj </a:t>
            </a:r>
            <a:r>
              <a:rPr lang="pl-PL" sz="3600" dirty="0" smtClean="0">
                <a:ln w="11430"/>
                <a:solidFill>
                  <a:schemeClr val="tx1"/>
                </a:solidFill>
                <a:latin typeface="+mj-lt"/>
              </a:rPr>
              <a:t>o </a:t>
            </a:r>
            <a:r>
              <a:rPr lang="pl-PL" sz="3600" dirty="0">
                <a:ln w="11430"/>
                <a:solidFill>
                  <a:schemeClr val="tx1"/>
                </a:solidFill>
                <a:latin typeface="+mj-lt"/>
              </a:rPr>
              <a:t>jednej, złotej zasadzie, która dotyczy wszystkich użytkowników drogi: </a:t>
            </a:r>
            <a:endParaRPr lang="pl-PL" sz="3600" dirty="0" smtClean="0">
              <a:ln w="11430"/>
              <a:solidFill>
                <a:schemeClr val="tx1"/>
              </a:solidFill>
              <a:latin typeface="+mj-lt"/>
            </a:endParaRPr>
          </a:p>
          <a:p>
            <a:pPr marL="45720" indent="0">
              <a:buNone/>
            </a:pPr>
            <a:r>
              <a:rPr lang="pl-PL" sz="4800" b="1" dirty="0" smtClean="0">
                <a:ln w="11430"/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Rounded MT Bold" panose="020F0704030504030204" pitchFamily="34" charset="0"/>
              </a:rPr>
              <a:t>zachowaj zdrowy rozsądek</a:t>
            </a:r>
          </a:p>
          <a:p>
            <a:pPr marL="45720" indent="0">
              <a:buNone/>
            </a:pPr>
            <a:endParaRPr lang="pl-PL" sz="4800" b="1" dirty="0">
              <a:ln w="11430"/>
              <a:solidFill>
                <a:srgbClr val="FFFF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550" y="3356992"/>
            <a:ext cx="2232248" cy="3018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548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229600" cy="590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Pogoda za oknami coraz ładniejsza, dni są coraz </a:t>
            </a:r>
            <a:r>
              <a:rPr lang="pl-PL" sz="2400" dirty="0" smtClean="0"/>
              <a:t>dłuższe                </a:t>
            </a:r>
            <a:r>
              <a:rPr lang="pl-PL" sz="2400" dirty="0"/>
              <a:t>i większość z nas powoli zaczyna myśleć o aktywnościach na świeżym powietrzu. Jedną z nich jest właśnie </a:t>
            </a:r>
            <a:r>
              <a:rPr lang="pl-PL" sz="2400" dirty="0">
                <a:solidFill>
                  <a:srgbClr val="FF0000"/>
                </a:solidFill>
              </a:rPr>
              <a:t>JAZDA NA ROWERZE</a:t>
            </a:r>
            <a:r>
              <a:rPr lang="pl-PL" sz="2400" dirty="0"/>
              <a:t>. Staje się coraz bardziej popularnym sposobem poruszania się. Po mieście i poza miastem, po ścieżkach rowerowych i po ulicach jeżdżą codziennie tysiące rowerzystów. I choć to świetnie, że fanów jednośladów jest coraz więcej, oznacza to też, że muszą oni bardziej rygorystycznie stosować się do zasad bezpieczeństwa. Przestrzeganie zasad ruchu drogowego jest bezwzględną koniecznością, o czym wielu rowerzystów zapomina.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Ponadto </a:t>
            </a:r>
            <a:r>
              <a:rPr lang="pl-PL" sz="2400" dirty="0"/>
              <a:t>warto zadbać o swoje bezpieczeństwo, stosując się do zasad, które za </a:t>
            </a:r>
            <a:r>
              <a:rPr lang="pl-PL" sz="2400" dirty="0" smtClean="0"/>
              <a:t>omówimy w kolejnych slajdach.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79352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704856" cy="5904656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3600" b="1" dirty="0">
                <a:solidFill>
                  <a:srgbClr val="FF0000"/>
                </a:solidFill>
              </a:rPr>
              <a:t>1 zasada</a:t>
            </a:r>
          </a:p>
          <a:p>
            <a:pPr marL="45720" indent="0" algn="ctr">
              <a:buNone/>
            </a:pPr>
            <a:r>
              <a:rPr lang="pl-PL" sz="3600" b="1" dirty="0">
                <a:solidFill>
                  <a:srgbClr val="FF0000"/>
                </a:solidFill>
              </a:rPr>
              <a:t>Chroń swoją głowę – załóż kask</a:t>
            </a:r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r>
              <a:rPr lang="pl-PL" sz="2000" dirty="0" smtClean="0"/>
              <a:t>Wiele </a:t>
            </a:r>
            <a:r>
              <a:rPr lang="pl-PL" sz="2000" dirty="0"/>
              <a:t>osób uważa, że w rowerowych wygląda się niezbyt twarzowo – i z tego powodu z nich rezygnuje. Jednak to bez kasku wykazujemy się brakiem rozsądku. Kask nie jest konieczny tylko poza miastem i podczas jazdy po bezdrożach – powinien być używany także w mieście. Pamiętajmy o tym, że każde uderzenie w głowę podczas upadku z roweru może być potencjalnie tragiczne w skutkach.</a:t>
            </a:r>
          </a:p>
          <a:p>
            <a:pPr marL="45720" indent="0">
              <a:buNone/>
            </a:pPr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88840"/>
            <a:ext cx="3651111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33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755576" y="548680"/>
            <a:ext cx="7920880" cy="612068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3600" b="1" dirty="0">
                <a:solidFill>
                  <a:srgbClr val="FF0000"/>
                </a:solidFill>
              </a:rPr>
              <a:t>2 </a:t>
            </a:r>
            <a:r>
              <a:rPr lang="pl-PL" sz="3600" b="1" dirty="0" smtClean="0">
                <a:solidFill>
                  <a:srgbClr val="FF0000"/>
                </a:solidFill>
              </a:rPr>
              <a:t>zasada</a:t>
            </a:r>
          </a:p>
          <a:p>
            <a:pPr marL="45720" indent="0" algn="ctr"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Bądź </a:t>
            </a:r>
            <a:r>
              <a:rPr lang="pl-PL" sz="3600" b="1" dirty="0">
                <a:solidFill>
                  <a:srgbClr val="FF0000"/>
                </a:solidFill>
              </a:rPr>
              <a:t>widoczny na drodze</a:t>
            </a:r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r>
              <a:rPr lang="pl-PL" sz="2400" dirty="0"/>
              <a:t>Używaj świateł podczas jazdy rowerem w nocy lub </a:t>
            </a:r>
            <a:r>
              <a:rPr lang="pl-PL" sz="2400" dirty="0" smtClean="0"/>
              <a:t>                   w </a:t>
            </a:r>
            <a:r>
              <a:rPr lang="pl-PL" sz="2400" dirty="0"/>
              <a:t>warunkach słabego oświetlenia. Zapoznaj się z zasadami oświetlenia roweru , o których pisaliśmy na blogu. Pamiętaj, że są to zasady, których bezwzględnie wymaga kodeks drogowy i za ich niespełnianie grozi mandat.  </a:t>
            </a:r>
            <a:endParaRPr lang="pl-PL" sz="2400" dirty="0" smtClean="0"/>
          </a:p>
          <a:p>
            <a:pPr marL="45720" indent="0" algn="ctr">
              <a:buNone/>
            </a:pPr>
            <a:r>
              <a:rPr lang="pl-PL" sz="2400" dirty="0" smtClean="0"/>
              <a:t>Nie </a:t>
            </a:r>
            <a:r>
              <a:rPr lang="pl-PL" sz="2400" dirty="0"/>
              <a:t>zapomnij też wyposażyć swojego roweru w odblaskowe opaski lub gadżety.</a:t>
            </a:r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>
              <a:buNone/>
            </a:pP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1910261"/>
            <a:ext cx="2088232" cy="138962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12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136904" cy="6192688"/>
          </a:xfrm>
        </p:spPr>
        <p:txBody>
          <a:bodyPr>
            <a:normAutofit lnSpcReduction="10000"/>
          </a:bodyPr>
          <a:lstStyle/>
          <a:p>
            <a:pPr marL="45720" indent="0" algn="ctr"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3 </a:t>
            </a:r>
            <a:r>
              <a:rPr lang="pl-PL" sz="3600" b="1" dirty="0">
                <a:solidFill>
                  <a:srgbClr val="FF0000"/>
                </a:solidFill>
              </a:rPr>
              <a:t>zasada  </a:t>
            </a: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Nie </a:t>
            </a:r>
            <a:r>
              <a:rPr lang="pl-PL" sz="3600" b="1" dirty="0">
                <a:solidFill>
                  <a:srgbClr val="FF0000"/>
                </a:solidFill>
              </a:rPr>
              <a:t>rozpraszaj się, nie słuchaj muzyki ani nie rozmawiaj przez telefon podczas </a:t>
            </a:r>
            <a:r>
              <a:rPr lang="pl-PL" sz="3600" b="1" dirty="0" smtClean="0">
                <a:solidFill>
                  <a:srgbClr val="FF0000"/>
                </a:solidFill>
              </a:rPr>
              <a:t>jazdy</a:t>
            </a:r>
          </a:p>
          <a:p>
            <a:pPr marL="45720" indent="0" algn="ctr">
              <a:buNone/>
            </a:pPr>
            <a:endParaRPr lang="pl-PL" sz="3600" b="1" dirty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pl-PL" sz="2600" dirty="0">
                <a:solidFill>
                  <a:schemeClr val="tx1"/>
                </a:solidFill>
              </a:rPr>
              <a:t>Wyjmij z uszu słuchawki i skup się na drodze.  </a:t>
            </a:r>
            <a:r>
              <a:rPr lang="pl-PL" sz="2600" dirty="0" smtClean="0">
                <a:solidFill>
                  <a:schemeClr val="tx1"/>
                </a:solidFill>
              </a:rPr>
              <a:t>                 Gdy </a:t>
            </a:r>
            <a:r>
              <a:rPr lang="pl-PL" sz="2600" dirty="0">
                <a:solidFill>
                  <a:schemeClr val="tx1"/>
                </a:solidFill>
              </a:rPr>
              <a:t>w grę wchodzi bezpieczeństwo, w obserwację drogi powinieneś zaangażować wszystkie zmysły – </a:t>
            </a:r>
            <a:r>
              <a:rPr lang="pl-PL" sz="2600" dirty="0" smtClean="0">
                <a:solidFill>
                  <a:schemeClr val="tx1"/>
                </a:solidFill>
              </a:rPr>
              <a:t>                   w </a:t>
            </a:r>
            <a:r>
              <a:rPr lang="pl-PL" sz="2600" dirty="0">
                <a:solidFill>
                  <a:schemeClr val="tx1"/>
                </a:solidFill>
              </a:rPr>
              <a:t>słuchawkach nie tylko możesz nie usłyszeć klaksonu, ale będziesz mniej świadomy tego, co się dookoła dzieje. Dźwięk hamulców, dzwonek innego roweru, wołanie pieszego – wszystko to mogą być ważne sygnały ostrzegawcze, które musisz usłyszeć.</a:t>
            </a:r>
            <a:endParaRPr lang="pl-PL" sz="2600" dirty="0" smtClean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587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136904" cy="61926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3600" b="1" dirty="0">
                <a:solidFill>
                  <a:srgbClr val="FF0000"/>
                </a:solidFill>
              </a:rPr>
              <a:t>4</a:t>
            </a:r>
            <a:r>
              <a:rPr lang="pl-PL" sz="3600" b="1" dirty="0" smtClean="0">
                <a:solidFill>
                  <a:srgbClr val="FF0000"/>
                </a:solidFill>
              </a:rPr>
              <a:t> </a:t>
            </a:r>
            <a:r>
              <a:rPr lang="pl-PL" sz="3600" b="1" dirty="0">
                <a:solidFill>
                  <a:srgbClr val="FF0000"/>
                </a:solidFill>
              </a:rPr>
              <a:t>zasada  </a:t>
            </a: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pl-PL" sz="3200" b="1" dirty="0">
                <a:solidFill>
                  <a:srgbClr val="FF0000"/>
                </a:solidFill>
              </a:rPr>
              <a:t>Pamiętaj o informowaniu kierowców </a:t>
            </a:r>
            <a:r>
              <a:rPr lang="pl-PL" sz="3200" b="1" dirty="0" smtClean="0">
                <a:solidFill>
                  <a:srgbClr val="FF0000"/>
                </a:solidFill>
              </a:rPr>
              <a:t>             i </a:t>
            </a:r>
            <a:r>
              <a:rPr lang="pl-PL" sz="3200" b="1" dirty="0">
                <a:solidFill>
                  <a:srgbClr val="FF0000"/>
                </a:solidFill>
              </a:rPr>
              <a:t>innych rowerzystów, dokąd </a:t>
            </a:r>
            <a:r>
              <a:rPr lang="pl-PL" sz="3200" b="1" dirty="0" smtClean="0">
                <a:solidFill>
                  <a:srgbClr val="FF0000"/>
                </a:solidFill>
              </a:rPr>
              <a:t>zmierzasz</a:t>
            </a:r>
          </a:p>
          <a:p>
            <a:pPr marL="45720" indent="0" algn="ctr">
              <a:buNone/>
            </a:pPr>
            <a:endParaRPr lang="pl-PL" sz="32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32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2800" dirty="0" smtClean="0">
              <a:solidFill>
                <a:srgbClr val="333333"/>
              </a:solidFill>
              <a:latin typeface="Arial"/>
            </a:endParaRPr>
          </a:p>
          <a:p>
            <a:pPr marL="45720" indent="0" algn="ctr">
              <a:buNone/>
            </a:pPr>
            <a:endParaRPr lang="pl-PL" sz="2800" dirty="0">
              <a:solidFill>
                <a:srgbClr val="333333"/>
              </a:solidFill>
              <a:latin typeface="Arial"/>
            </a:endParaRPr>
          </a:p>
          <a:p>
            <a:pPr marL="45720" indent="0" algn="ctr">
              <a:buNone/>
            </a:pPr>
            <a:r>
              <a:rPr lang="pl-PL" sz="2800" dirty="0" smtClean="0">
                <a:solidFill>
                  <a:srgbClr val="333333"/>
                </a:solidFill>
                <a:latin typeface="Arial"/>
              </a:rPr>
              <a:t>Zamiar </a:t>
            </a:r>
            <a:r>
              <a:rPr lang="pl-PL" sz="2800" dirty="0">
                <a:solidFill>
                  <a:srgbClr val="333333"/>
                </a:solidFill>
                <a:latin typeface="Arial"/>
              </a:rPr>
              <a:t>skrętu sygnalizuj, wyciągając rękę </a:t>
            </a:r>
            <a:r>
              <a:rPr lang="pl-PL" sz="2800" dirty="0" smtClean="0">
                <a:solidFill>
                  <a:srgbClr val="333333"/>
                </a:solidFill>
                <a:latin typeface="Arial"/>
              </a:rPr>
              <a:t>                          w </a:t>
            </a:r>
            <a:r>
              <a:rPr lang="pl-PL" sz="2800" dirty="0">
                <a:solidFill>
                  <a:srgbClr val="333333"/>
                </a:solidFill>
                <a:latin typeface="Arial"/>
              </a:rPr>
              <a:t>stronę, w którą masz zamiar skręcić. Jest to podstawowa zasada ruchu rowerowego, o której niestety zbyt wielu rowerzystów zapomina.</a:t>
            </a:r>
            <a:endParaRPr lang="pl-PL" sz="28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>
              <a:buNone/>
            </a:pPr>
            <a:endParaRPr lang="pl-P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438" y="2357438"/>
            <a:ext cx="2143125" cy="21431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28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136904" cy="61926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5 </a:t>
            </a:r>
            <a:r>
              <a:rPr lang="pl-PL" sz="3600" b="1" dirty="0">
                <a:solidFill>
                  <a:srgbClr val="FF0000"/>
                </a:solidFill>
              </a:rPr>
              <a:t>zasada </a:t>
            </a: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Zadbaj </a:t>
            </a:r>
            <a:r>
              <a:rPr lang="pl-PL" sz="3600" b="1" dirty="0">
                <a:solidFill>
                  <a:srgbClr val="FF0000"/>
                </a:solidFill>
              </a:rPr>
              <a:t>o to, by twój rower był odpowiednio wyregulowany</a:t>
            </a: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32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pl-PL" sz="3200" dirty="0">
                <a:solidFill>
                  <a:schemeClr val="tx1"/>
                </a:solidFill>
              </a:rPr>
              <a:t>Zwróć uwagę na to, czy siodełko znajduje się w odpowiedniej pozycji, sprawdź hamulce i koła. Upewnij się, że odblaski na rower są widoczne z przodu i z tyłu roweru. W szczególnie złych warunkach, rozważ jazdę w kamizelce odblaskowej.</a:t>
            </a:r>
            <a:endParaRPr lang="pl-PL" sz="3200" dirty="0" smtClean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endParaRPr lang="pl-PL" sz="2800" dirty="0" smtClean="0">
              <a:solidFill>
                <a:srgbClr val="333333"/>
              </a:solidFill>
              <a:latin typeface="Arial"/>
            </a:endParaRPr>
          </a:p>
          <a:p>
            <a:pPr marL="45720" indent="0" algn="ctr">
              <a:buNone/>
            </a:pP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003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136904" cy="61926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3600" b="1" dirty="0">
                <a:solidFill>
                  <a:srgbClr val="FF0000"/>
                </a:solidFill>
              </a:rPr>
              <a:t>6 zasada </a:t>
            </a: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pl-PL" sz="3600" b="1" dirty="0" smtClean="0">
                <a:solidFill>
                  <a:srgbClr val="FF0000"/>
                </a:solidFill>
              </a:rPr>
              <a:t>Zachowaj </a:t>
            </a:r>
            <a:r>
              <a:rPr lang="pl-PL" sz="3600" b="1" dirty="0">
                <a:solidFill>
                  <a:srgbClr val="FF0000"/>
                </a:solidFill>
              </a:rPr>
              <a:t>bezpieczną odległość od samochodów </a:t>
            </a: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32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pl-PL" sz="2800" dirty="0">
                <a:solidFill>
                  <a:srgbClr val="333333"/>
                </a:solidFill>
                <a:latin typeface="Arial"/>
              </a:rPr>
              <a:t>Na drogach bardzo często zdarzają się wypadki polegające na wpadnięciu rowerzysty na niespodziewanie otwarte drzwi do samochodu. Niestety, jedynym sposobem, aby naprawdę temu zapobiec, jest utrzymywanie odpowiedniej odległości między rowerem a samochodami.</a:t>
            </a:r>
            <a:endParaRPr lang="pl-PL" sz="2800" dirty="0" smtClean="0">
              <a:solidFill>
                <a:srgbClr val="333333"/>
              </a:solidFill>
              <a:latin typeface="Arial"/>
            </a:endParaRPr>
          </a:p>
          <a:p>
            <a:pPr marL="45720" indent="0" algn="ctr">
              <a:buNone/>
            </a:pP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734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8136904" cy="6192688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3600" b="1" dirty="0">
                <a:solidFill>
                  <a:srgbClr val="FF0000"/>
                </a:solidFill>
              </a:rPr>
              <a:t>7 zasada </a:t>
            </a:r>
            <a:endParaRPr lang="pl-PL" sz="36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r>
              <a:rPr lang="pl-PL" sz="3200" b="1" dirty="0" smtClean="0">
                <a:solidFill>
                  <a:srgbClr val="FF0000"/>
                </a:solidFill>
              </a:rPr>
              <a:t>Traktuj </a:t>
            </a:r>
            <a:r>
              <a:rPr lang="pl-PL" sz="3200" b="1" dirty="0">
                <a:solidFill>
                  <a:srgbClr val="FF0000"/>
                </a:solidFill>
              </a:rPr>
              <a:t>ścieżkę rowerową jak każdą inną drogę </a:t>
            </a:r>
            <a:endParaRPr lang="pl-PL" sz="3200" b="1" dirty="0" smtClean="0">
              <a:solidFill>
                <a:srgbClr val="FF0000"/>
              </a:solidFill>
            </a:endParaRPr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endParaRPr lang="pl-PL" sz="2400" dirty="0" smtClean="0"/>
          </a:p>
          <a:p>
            <a:pPr marL="45720" indent="0" algn="ctr">
              <a:buNone/>
            </a:pPr>
            <a:r>
              <a:rPr lang="pl-PL" sz="2400" dirty="0" smtClean="0"/>
              <a:t>Wielu </a:t>
            </a:r>
            <a:r>
              <a:rPr lang="pl-PL" sz="2400" dirty="0"/>
              <a:t>rowerzystów traktuje ścieżkę rowerową jak wyspę bezpieczeństwa – niestety nie zawsze tak jest. Bądź czujny! Często zdarza się, że samochody wjeżdżają na pas rowerowy, możesz też spotkać nieodpowiedzialnych rowerzystów, jadących pod prąd, niespodziewanie skręcających czy zatrzymujących się.</a:t>
            </a:r>
            <a:endParaRPr lang="pl-PL" sz="2400" dirty="0" smtClean="0"/>
          </a:p>
          <a:p>
            <a:pPr marL="45720" indent="0">
              <a:buNone/>
            </a:pPr>
            <a:endParaRPr lang="pl-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509" y="2348880"/>
            <a:ext cx="2838450" cy="16097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411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66</TotalTime>
  <Words>615</Words>
  <Application>Microsoft Office PowerPoint</Application>
  <PresentationFormat>Pokaz na ekranie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2" baseType="lpstr">
      <vt:lpstr>Aerodynamiczny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PSW</dc:creator>
  <cp:lastModifiedBy>PSW</cp:lastModifiedBy>
  <cp:revision>9</cp:revision>
  <dcterms:created xsi:type="dcterms:W3CDTF">2020-10-27T13:33:26Z</dcterms:created>
  <dcterms:modified xsi:type="dcterms:W3CDTF">2021-03-07T07:06:20Z</dcterms:modified>
</cp:coreProperties>
</file>